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"/>
  </p:notesMasterIdLst>
  <p:sldIdLst>
    <p:sldId id="415" r:id="rId2"/>
    <p:sldId id="277" r:id="rId3"/>
    <p:sldId id="297" r:id="rId4"/>
    <p:sldId id="451" r:id="rId5"/>
    <p:sldId id="290" r:id="rId6"/>
  </p:sldIdLst>
  <p:sldSz cx="9144000" cy="6858000" type="screen4x3"/>
  <p:notesSz cx="6797675" cy="9926638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400" kern="1200">
        <a:solidFill>
          <a:schemeClr val="bg1"/>
        </a:solidFill>
        <a:latin typeface="Arial" charset="0"/>
        <a:ea typeface="Microsoft YaHei" pitchFamily="34" charset="-122"/>
        <a:cs typeface="Arial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400" kern="1200">
        <a:solidFill>
          <a:schemeClr val="bg1"/>
        </a:solidFill>
        <a:latin typeface="Arial" charset="0"/>
        <a:ea typeface="Microsoft YaHei" pitchFamily="34" charset="-122"/>
        <a:cs typeface="Arial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400" kern="1200">
        <a:solidFill>
          <a:schemeClr val="bg1"/>
        </a:solidFill>
        <a:latin typeface="Arial" charset="0"/>
        <a:ea typeface="Microsoft YaHei" pitchFamily="34" charset="-122"/>
        <a:cs typeface="Arial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400" kern="1200">
        <a:solidFill>
          <a:schemeClr val="bg1"/>
        </a:solidFill>
        <a:latin typeface="Arial" charset="0"/>
        <a:ea typeface="Microsoft YaHei" pitchFamily="34" charset="-122"/>
        <a:cs typeface="Arial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400" kern="1200">
        <a:solidFill>
          <a:schemeClr val="bg1"/>
        </a:solidFill>
        <a:latin typeface="Arial" charset="0"/>
        <a:ea typeface="Microsoft YaHei" pitchFamily="34" charset="-122"/>
        <a:cs typeface="Arial" charset="0"/>
      </a:defRPr>
    </a:lvl5pPr>
    <a:lvl6pPr marL="2286000" algn="l" defTabSz="914400" rtl="0" eaLnBrk="1" latinLnBrk="0" hangingPunct="1">
      <a:defRPr sz="1400" kern="1200">
        <a:solidFill>
          <a:schemeClr val="bg1"/>
        </a:solidFill>
        <a:latin typeface="Arial" charset="0"/>
        <a:ea typeface="Microsoft YaHei" pitchFamily="34" charset="-122"/>
        <a:cs typeface="Arial" charset="0"/>
      </a:defRPr>
    </a:lvl6pPr>
    <a:lvl7pPr marL="2743200" algn="l" defTabSz="914400" rtl="0" eaLnBrk="1" latinLnBrk="0" hangingPunct="1">
      <a:defRPr sz="1400" kern="1200">
        <a:solidFill>
          <a:schemeClr val="bg1"/>
        </a:solidFill>
        <a:latin typeface="Arial" charset="0"/>
        <a:ea typeface="Microsoft YaHei" pitchFamily="34" charset="-122"/>
        <a:cs typeface="Arial" charset="0"/>
      </a:defRPr>
    </a:lvl7pPr>
    <a:lvl8pPr marL="3200400" algn="l" defTabSz="914400" rtl="0" eaLnBrk="1" latinLnBrk="0" hangingPunct="1">
      <a:defRPr sz="1400" kern="1200">
        <a:solidFill>
          <a:schemeClr val="bg1"/>
        </a:solidFill>
        <a:latin typeface="Arial" charset="0"/>
        <a:ea typeface="Microsoft YaHei" pitchFamily="34" charset="-122"/>
        <a:cs typeface="Arial" charset="0"/>
      </a:defRPr>
    </a:lvl8pPr>
    <a:lvl9pPr marL="3657600" algn="l" defTabSz="914400" rtl="0" eaLnBrk="1" latinLnBrk="0" hangingPunct="1">
      <a:defRPr sz="1400" kern="1200">
        <a:solidFill>
          <a:schemeClr val="bg1"/>
        </a:solidFill>
        <a:latin typeface="Arial" charset="0"/>
        <a:ea typeface="Microsoft YaHei" pitchFamily="34" charset="-122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793" userDrawn="1">
          <p15:clr>
            <a:srgbClr val="A4A3A4"/>
          </p15:clr>
        </p15:guide>
        <p15:guide id="2" pos="206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2AC00"/>
    <a:srgbClr val="CCCCFF"/>
    <a:srgbClr val="99FF66"/>
    <a:srgbClr val="FFFF00"/>
    <a:srgbClr val="66CCFF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716" y="5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044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793"/>
        <p:guide pos="206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54063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79464" y="4714653"/>
            <a:ext cx="5435708" cy="4465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962563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lIns="88221" tIns="44111" rIns="88221" bIns="44111"/>
          <a:lstStyle/>
          <a:p>
            <a:pPr>
              <a:defRPr/>
            </a:pPr>
            <a:fld id="{9251322A-09F6-4AAB-99BF-BF2EFEE7FE80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8560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21" tIns="44111" rIns="88221" bIns="44111"/>
          <a:lstStyle>
            <a:lvl1pPr defTabSz="912671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834" indent="-285705" defTabSz="912671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2822" indent="-228564" defTabSz="912671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99951" indent="-228564" defTabSz="912671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080" indent="-228564" defTabSz="912671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209" indent="-228564" defTabSz="9126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339" indent="-228564" defTabSz="9126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8468" indent="-228564" defTabSz="9126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5597" indent="-228564" defTabSz="9126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8DD7E476-9C92-4213-A286-1558ACAF71AC}" type="slidenum">
              <a:rPr lang="cs-CZ" sz="1200"/>
              <a:pPr>
                <a:defRPr/>
              </a:pPr>
              <a:t>5</a:t>
            </a:fld>
            <a:endParaRPr lang="cs-CZ" sz="120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C2A8E-8E53-4C90-A18A-AD8FA01493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522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EFEFA-232D-4C9E-BE06-8A875387E7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777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463550"/>
            <a:ext cx="1941513" cy="5751513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463550"/>
            <a:ext cx="5676900" cy="5751513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FFEE8-9707-442F-A7A8-2B09DC0058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013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>
  <p:cSld name="Nadpis, klipart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klipart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www.optokon.cz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C642F-C3A4-470C-B428-B6025D5CE6F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67504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www.optokon.cz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09DA9-109C-409F-9E3C-634B6DCC243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43622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www.optokon.cz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35BC9-24B1-4ABC-A24C-2620CCB78A0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1523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632A2-1C89-4BB1-A132-FFFDAB7EC8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425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99FD4B-E49C-4A0E-8E27-FB52F54FC9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422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233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233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65466-1EF4-4AE7-AD23-E3A6960C88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071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C0796-E035-4997-995C-FF47DAEC2B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865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B4700-4674-4BE6-B91F-B83224E323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248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40E7EB-678A-4840-BDE4-06C826BD11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590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9C86B-0DC9-45C8-842B-7E82BA056B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939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D1172-B5AF-4999-93DD-6AB570EA4A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361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3550"/>
            <a:ext cx="7770813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Klepněte pro úpravu formátu titulního textu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23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Klepněte pro úpravu formátu textu osnovy</a:t>
            </a:r>
          </a:p>
          <a:p>
            <a:pPr lvl="1"/>
            <a:r>
              <a:rPr lang="en-GB" altLang="cs-CZ"/>
              <a:t>Druhá úroveň</a:t>
            </a:r>
          </a:p>
          <a:p>
            <a:pPr lvl="2"/>
            <a:r>
              <a:rPr lang="en-GB" altLang="cs-CZ"/>
              <a:t>Třetí úroveň</a:t>
            </a:r>
          </a:p>
          <a:p>
            <a:pPr lvl="3"/>
            <a:r>
              <a:rPr lang="en-GB" altLang="cs-CZ"/>
              <a:t>Čtvrtá úroveň osnovy</a:t>
            </a:r>
          </a:p>
          <a:p>
            <a:pPr lvl="4"/>
            <a:r>
              <a:rPr lang="en-GB" altLang="cs-CZ"/>
              <a:t>Pátá úroveň osnovy</a:t>
            </a:r>
          </a:p>
          <a:p>
            <a:pPr lvl="4"/>
            <a:r>
              <a:rPr lang="en-GB" altLang="cs-CZ"/>
              <a:t>Šestá úroveň</a:t>
            </a:r>
          </a:p>
          <a:p>
            <a:pPr lvl="4"/>
            <a:r>
              <a:rPr lang="en-GB" altLang="cs-CZ"/>
              <a:t>Sedmá úroveň</a:t>
            </a:r>
          </a:p>
          <a:p>
            <a:pPr lvl="4"/>
            <a:r>
              <a:rPr lang="en-GB" altLang="cs-CZ"/>
              <a:t>Osmá úroveň textu</a:t>
            </a:r>
          </a:p>
          <a:p>
            <a:pPr lvl="4"/>
            <a:r>
              <a:rPr lang="en-GB" altLang="cs-CZ"/>
              <a:t>Devátá úroveň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cs-CZ" dirty="0"/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cs-CZ" dirty="0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34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ea typeface="+mn-ea"/>
                <a:cs typeface="Arial" charset="0"/>
              </a:defRPr>
            </a:lvl1pPr>
          </a:lstStyle>
          <a:p>
            <a:pPr>
              <a:defRPr/>
            </a:pPr>
            <a:fld id="{AE6CE2DD-C52D-443F-A27C-2B9DF2ECAF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tokon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5"/>
          <p:cNvSpPr txBox="1">
            <a:spLocks noChangeArrowheads="1"/>
          </p:cNvSpPr>
          <p:nvPr/>
        </p:nvSpPr>
        <p:spPr bwMode="auto">
          <a:xfrm>
            <a:off x="755576" y="1669450"/>
            <a:ext cx="784887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ctr">
            <a:spAutoFit/>
          </a:bodyPr>
          <a:lstStyle>
            <a:lvl1pPr algn="ctr">
              <a:spcBef>
                <a:spcPct val="0"/>
              </a:spcBef>
              <a:buNone/>
              <a:defRPr sz="3200" b="1">
                <a:solidFill>
                  <a:srgbClr val="0070C0"/>
                </a:solidFill>
                <a:latin typeface="Bassoon" pitchFamily="2" charset="0"/>
              </a:defRPr>
            </a:lvl1pPr>
          </a:lstStyle>
          <a:p>
            <a:pPr algn="l"/>
            <a:r>
              <a:rPr lang="en-US" dirty="0"/>
              <a:t>OPTOKON group in the world of current security challenges </a:t>
            </a:r>
            <a:endParaRPr lang="cs-CZ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513345" y="4149080"/>
            <a:ext cx="4451143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Tx/>
              <a:buNone/>
            </a:pPr>
            <a:r>
              <a:rPr lang="cs-CZ" altLang="cs-CZ" sz="2000" b="1" kern="0" dirty="0">
                <a:latin typeface="Arial" pitchFamily="34" charset="0"/>
                <a:cs typeface="Arial" pitchFamily="34" charset="0"/>
              </a:rPr>
              <a:t>    	Ing. Tomas Müller</a:t>
            </a:r>
          </a:p>
          <a:p>
            <a:pPr>
              <a:buFontTx/>
              <a:buNone/>
            </a:pPr>
            <a:r>
              <a:rPr lang="cs-CZ" sz="2000" dirty="0"/>
              <a:t>     </a:t>
            </a:r>
            <a:r>
              <a:rPr lang="cs-CZ" sz="2000" dirty="0" err="1"/>
              <a:t>director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en-US" sz="2000" dirty="0"/>
              <a:t>ICT</a:t>
            </a:r>
            <a:r>
              <a:rPr lang="cs-CZ" sz="2000" dirty="0"/>
              <a:t> </a:t>
            </a:r>
            <a:r>
              <a:rPr lang="cs-CZ" sz="2000" dirty="0" err="1"/>
              <a:t>division</a:t>
            </a:r>
            <a:endParaRPr lang="cs-CZ" sz="2000" dirty="0"/>
          </a:p>
          <a:p>
            <a:pPr>
              <a:buFontTx/>
              <a:buNone/>
            </a:pPr>
            <a:r>
              <a:rPr lang="cs-CZ" sz="2000" dirty="0"/>
              <a:t>     </a:t>
            </a:r>
            <a:r>
              <a:rPr lang="en-US" sz="2000" dirty="0"/>
              <a:t>OPTOKON, </a:t>
            </a:r>
            <a:r>
              <a:rPr lang="en-US" sz="2000" dirty="0" err="1"/>
              <a:t>a.s.</a:t>
            </a:r>
            <a:r>
              <a:rPr lang="en-US" sz="2000" dirty="0"/>
              <a:t>,</a:t>
            </a:r>
            <a:endParaRPr lang="cs-CZ" altLang="cs-CZ" sz="2000" kern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926176"/>
      </p:ext>
    </p:extLst>
  </p:cSld>
  <p:clrMapOvr>
    <a:masterClrMapping/>
  </p:clrMapOvr>
  <p:transition advTm="12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ovéPole 5"/>
          <p:cNvSpPr txBox="1">
            <a:spLocks noChangeArrowheads="1"/>
          </p:cNvSpPr>
          <p:nvPr/>
        </p:nvSpPr>
        <p:spPr bwMode="auto">
          <a:xfrm>
            <a:off x="1954585" y="333375"/>
            <a:ext cx="513005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rtlCol="0" anchor="ctr">
            <a:spAutoFit/>
          </a:bodyPr>
          <a:lstStyle>
            <a:lvl1pPr algn="ctr">
              <a:spcBef>
                <a:spcPct val="0"/>
              </a:spcBef>
              <a:buNone/>
              <a:defRPr sz="3200" b="1">
                <a:solidFill>
                  <a:srgbClr val="0070C0"/>
                </a:solidFill>
                <a:latin typeface="Bassoon" pitchFamily="2" charset="0"/>
              </a:defRPr>
            </a:lvl1pPr>
          </a:lstStyle>
          <a:p>
            <a:r>
              <a:rPr lang="cs-CZ" dirty="0"/>
              <a:t>OPTOKON GROUP KEY DATES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07950" y="918150"/>
            <a:ext cx="9001125" cy="55078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1200" dirty="0">
                <a:latin typeface="Arial Narrow" pitchFamily="34" charset="0"/>
                <a:cs typeface="Arial" charset="0"/>
              </a:rPr>
              <a:t>1991 - Established in the </a:t>
            </a:r>
            <a:r>
              <a:rPr lang="en-US" sz="1200" b="1" dirty="0">
                <a:solidFill>
                  <a:srgbClr val="C00000"/>
                </a:solidFill>
                <a:latin typeface="Arial Narrow" pitchFamily="34" charset="0"/>
                <a:cs typeface="Arial" charset="0"/>
              </a:rPr>
              <a:t>Czech Republic </a:t>
            </a:r>
            <a:r>
              <a:rPr lang="en-US" sz="1200" dirty="0">
                <a:latin typeface="Arial Narrow" pitchFamily="34" charset="0"/>
                <a:cs typeface="Arial" charset="0"/>
              </a:rPr>
              <a:t>taking over the extended </a:t>
            </a:r>
            <a:r>
              <a:rPr lang="cs-CZ" sz="1200" dirty="0">
                <a:latin typeface="Arial Narrow" pitchFamily="34" charset="0"/>
                <a:cs typeface="Arial" charset="0"/>
              </a:rPr>
              <a:t>p</a:t>
            </a:r>
            <a:r>
              <a:rPr lang="en-US" sz="1200" dirty="0" err="1">
                <a:latin typeface="Arial Narrow" pitchFamily="34" charset="0"/>
                <a:cs typeface="Arial" charset="0"/>
              </a:rPr>
              <a:t>roduction</a:t>
            </a:r>
            <a:r>
              <a:rPr lang="en-US" sz="1200" dirty="0">
                <a:latin typeface="Arial Narrow" pitchFamily="34" charset="0"/>
                <a:cs typeface="Arial" charset="0"/>
              </a:rPr>
              <a:t> program of optical connectors produced by </a:t>
            </a:r>
            <a:r>
              <a:rPr lang="en-US" sz="1200" b="1" dirty="0">
                <a:solidFill>
                  <a:srgbClr val="C00000"/>
                </a:solidFill>
                <a:latin typeface="Arial Narrow" pitchFamily="34" charset="0"/>
                <a:cs typeface="Arial" charset="0"/>
              </a:rPr>
              <a:t>TESLA </a:t>
            </a:r>
            <a:r>
              <a:rPr lang="en-US" sz="1200" b="1" dirty="0" err="1">
                <a:solidFill>
                  <a:srgbClr val="C00000"/>
                </a:solidFill>
                <a:latin typeface="Arial Narrow" pitchFamily="34" charset="0"/>
                <a:cs typeface="Arial" charset="0"/>
              </a:rPr>
              <a:t>Jihlava</a:t>
            </a:r>
            <a:r>
              <a:rPr lang="en-US" sz="1200" b="1" dirty="0">
                <a:solidFill>
                  <a:srgbClr val="C00000"/>
                </a:solidFill>
                <a:latin typeface="Arial Narrow" pitchFamily="34" charset="0"/>
                <a:cs typeface="Arial" charset="0"/>
              </a:rPr>
              <a:t> </a:t>
            </a: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en-US" sz="1200" dirty="0">
                <a:latin typeface="Arial Narrow" pitchFamily="34" charset="0"/>
                <a:cs typeface="Arial" charset="0"/>
              </a:rPr>
              <a:t>1996 </a:t>
            </a:r>
            <a:r>
              <a:rPr lang="cs-CZ" sz="1200" dirty="0">
                <a:latin typeface="Arial Narrow" pitchFamily="34" charset="0"/>
                <a:cs typeface="Arial" charset="0"/>
              </a:rPr>
              <a:t>-</a:t>
            </a:r>
            <a:r>
              <a:rPr lang="en-US" sz="1200" dirty="0">
                <a:latin typeface="Arial Narrow" pitchFamily="34" charset="0"/>
                <a:cs typeface="Arial" charset="0"/>
              </a:rPr>
              <a:t> </a:t>
            </a:r>
            <a:r>
              <a:rPr lang="cs-CZ" sz="1200" b="1" dirty="0" err="1">
                <a:latin typeface="Arial Narrow" pitchFamily="34" charset="0"/>
                <a:cs typeface="Arial" charset="0"/>
              </a:rPr>
              <a:t>Subsidiary</a:t>
            </a:r>
            <a:r>
              <a:rPr lang="cs-CZ" sz="1200" b="1" dirty="0">
                <a:latin typeface="Arial Narrow" pitchFamily="34" charset="0"/>
                <a:cs typeface="Arial" charset="0"/>
              </a:rPr>
              <a:t> </a:t>
            </a:r>
            <a:r>
              <a:rPr lang="cs-CZ" sz="1200" b="1" dirty="0" err="1">
                <a:latin typeface="Arial Narrow" pitchFamily="34" charset="0"/>
                <a:cs typeface="Arial" charset="0"/>
              </a:rPr>
              <a:t>of</a:t>
            </a:r>
            <a:r>
              <a:rPr lang="cs-CZ" sz="1200" b="1" dirty="0">
                <a:latin typeface="Arial Narrow" pitchFamily="34" charset="0"/>
                <a:cs typeface="Arial" charset="0"/>
              </a:rPr>
              <a:t>  USA  </a:t>
            </a:r>
            <a:r>
              <a:rPr lang="cs-CZ" sz="1200" b="1" dirty="0" err="1">
                <a:latin typeface="Arial Narrow" pitchFamily="34" charset="0"/>
                <a:cs typeface="Arial" charset="0"/>
              </a:rPr>
              <a:t>company</a:t>
            </a:r>
            <a:r>
              <a:rPr lang="cs-CZ" sz="1200" b="1" dirty="0">
                <a:latin typeface="Arial Narrow" pitchFamily="34" charset="0"/>
                <a:cs typeface="Arial" charset="0"/>
              </a:rPr>
              <a:t> METHODE  ELECTRONICS</a:t>
            </a:r>
            <a:r>
              <a:rPr lang="cs-CZ" sz="1200" dirty="0">
                <a:latin typeface="Arial Narrow" pitchFamily="34" charset="0"/>
                <a:cs typeface="Arial" charset="0"/>
              </a:rPr>
              <a:t>, Inc. &amp; </a:t>
            </a:r>
            <a:r>
              <a:rPr lang="en-US" sz="1200" b="1" dirty="0">
                <a:solidFill>
                  <a:srgbClr val="C00000"/>
                </a:solidFill>
                <a:latin typeface="Arial Narrow" pitchFamily="34" charset="0"/>
                <a:cs typeface="Arial" charset="0"/>
              </a:rPr>
              <a:t>ISO 9002 </a:t>
            </a:r>
            <a:r>
              <a:rPr lang="en-US" sz="1200" dirty="0">
                <a:latin typeface="Arial Narrow" pitchFamily="34" charset="0"/>
                <a:cs typeface="Arial" charset="0"/>
              </a:rPr>
              <a:t>approved company</a:t>
            </a: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en-US" sz="1200" dirty="0">
                <a:latin typeface="Arial Narrow" pitchFamily="34" charset="0"/>
                <a:cs typeface="Arial" charset="0"/>
              </a:rPr>
              <a:t>1999 - Independent ISO 9000 </a:t>
            </a:r>
            <a:r>
              <a:rPr lang="en-US" sz="1200" b="1" dirty="0">
                <a:solidFill>
                  <a:srgbClr val="C00000"/>
                </a:solidFill>
                <a:latin typeface="Arial Narrow" pitchFamily="34" charset="0"/>
                <a:cs typeface="Arial" charset="0"/>
              </a:rPr>
              <a:t>OPTOKON Calibration Laboratory </a:t>
            </a:r>
            <a:r>
              <a:rPr lang="en-US" sz="1200" dirty="0">
                <a:latin typeface="Arial Narrow" pitchFamily="34" charset="0"/>
                <a:cs typeface="Arial" charset="0"/>
              </a:rPr>
              <a:t>established</a:t>
            </a: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cs-CZ" sz="1200" dirty="0">
                <a:latin typeface="Arial Narrow" pitchFamily="34" charset="0"/>
                <a:cs typeface="Arial" charset="0"/>
              </a:rPr>
              <a:t>2001 - </a:t>
            </a:r>
            <a:r>
              <a:rPr lang="cs-CZ" sz="1200" dirty="0" err="1">
                <a:latin typeface="Arial Narrow" pitchFamily="34" charset="0"/>
                <a:cs typeface="Arial" charset="0"/>
              </a:rPr>
              <a:t>Main</a:t>
            </a:r>
            <a:r>
              <a:rPr lang="cs-CZ" sz="1200" dirty="0">
                <a:latin typeface="Arial Narrow" pitchFamily="34" charset="0"/>
                <a:cs typeface="Arial" charset="0"/>
              </a:rPr>
              <a:t> m</a:t>
            </a:r>
            <a:r>
              <a:rPr lang="en-US" sz="1200" dirty="0">
                <a:latin typeface="Arial Narrow" pitchFamily="34" charset="0"/>
                <a:cs typeface="Arial" charset="0"/>
              </a:rPr>
              <a:t>ember of Fiber Optic normalization council </a:t>
            </a:r>
            <a:r>
              <a:rPr lang="en-US" sz="1200" b="1" dirty="0">
                <a:solidFill>
                  <a:srgbClr val="C00000"/>
                </a:solidFill>
                <a:latin typeface="Arial Narrow" pitchFamily="34" charset="0"/>
                <a:cs typeface="Arial" charset="0"/>
              </a:rPr>
              <a:t>CENELEC</a:t>
            </a:r>
            <a:endParaRPr lang="cs-CZ" sz="1200" b="1" dirty="0">
              <a:solidFill>
                <a:srgbClr val="C00000"/>
              </a:solidFill>
              <a:latin typeface="Arial Narrow" pitchFamily="34" charset="0"/>
              <a:cs typeface="Arial" charset="0"/>
            </a:endParaRP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en-US" sz="1200" dirty="0">
                <a:latin typeface="Arial Narrow" pitchFamily="34" charset="0"/>
                <a:cs typeface="Arial" charset="0"/>
              </a:rPr>
              <a:t>2002 - </a:t>
            </a:r>
            <a:r>
              <a:rPr lang="en-US" sz="1200" b="1" dirty="0">
                <a:solidFill>
                  <a:srgbClr val="C00000"/>
                </a:solidFill>
                <a:latin typeface="Arial Narrow" pitchFamily="34" charset="0"/>
                <a:cs typeface="Arial" charset="0"/>
              </a:rPr>
              <a:t>“NBU” (NATO) approved company </a:t>
            </a:r>
            <a:r>
              <a:rPr lang="en-US" sz="1200" dirty="0">
                <a:latin typeface="Arial Narrow" pitchFamily="34" charset="0"/>
                <a:cs typeface="Arial" charset="0"/>
              </a:rPr>
              <a:t>from the spring of 2002</a:t>
            </a:r>
            <a:endParaRPr lang="cs-CZ" sz="1200" dirty="0">
              <a:latin typeface="Arial Narrow" pitchFamily="34" charset="0"/>
              <a:cs typeface="Arial" charset="0"/>
            </a:endParaRP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cs-CZ" sz="1200" dirty="0">
                <a:latin typeface="Arial Narrow" pitchFamily="34" charset="0"/>
                <a:cs typeface="Arial" charset="0"/>
              </a:rPr>
              <a:t>2006 - </a:t>
            </a:r>
            <a:r>
              <a:rPr lang="en-US" sz="1200" dirty="0">
                <a:latin typeface="Arial Narrow" pitchFamily="34" charset="0"/>
                <a:cs typeface="Arial" charset="0"/>
              </a:rPr>
              <a:t>Established</a:t>
            </a:r>
            <a:r>
              <a:rPr lang="cs-CZ" sz="1200" dirty="0">
                <a:latin typeface="Arial Narrow" pitchFamily="34" charset="0"/>
                <a:cs typeface="Arial" charset="0"/>
              </a:rPr>
              <a:t> </a:t>
            </a:r>
            <a:r>
              <a:rPr lang="cs-CZ" sz="1200" b="1" dirty="0">
                <a:latin typeface="Arial Narrow" pitchFamily="34" charset="0"/>
                <a:cs typeface="Arial" charset="0"/>
              </a:rPr>
              <a:t>OptoNet Communication</a:t>
            </a:r>
            <a:r>
              <a:rPr lang="cs-CZ" sz="1200" dirty="0">
                <a:latin typeface="Arial Narrow" pitchFamily="34" charset="0"/>
                <a:cs typeface="Arial" charset="0"/>
              </a:rPr>
              <a:t> - Data network </a:t>
            </a:r>
            <a:r>
              <a:rPr lang="cs-CZ" sz="1200" dirty="0" err="1">
                <a:latin typeface="Arial Narrow" pitchFamily="34" charset="0"/>
                <a:cs typeface="Arial" charset="0"/>
              </a:rPr>
              <a:t>services</a:t>
            </a:r>
            <a:r>
              <a:rPr lang="cs-CZ" sz="1200" dirty="0">
                <a:latin typeface="Arial Narrow" pitchFamily="34" charset="0"/>
                <a:cs typeface="Arial" charset="0"/>
              </a:rPr>
              <a:t> and Optical line</a:t>
            </a: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en-US" sz="1200" dirty="0">
                <a:latin typeface="Arial Narrow" pitchFamily="34" charset="0"/>
                <a:cs typeface="Arial" charset="0"/>
              </a:rPr>
              <a:t>2007 - </a:t>
            </a:r>
            <a:r>
              <a:rPr lang="en-US" sz="1200" b="1" dirty="0">
                <a:solidFill>
                  <a:srgbClr val="C00000"/>
                </a:solidFill>
                <a:latin typeface="Arial Narrow" pitchFamily="34" charset="0"/>
                <a:cs typeface="Arial" charset="0"/>
              </a:rPr>
              <a:t>Expanding of OPTOKON Group </a:t>
            </a:r>
            <a:r>
              <a:rPr lang="cs-CZ" sz="1200" dirty="0">
                <a:latin typeface="Arial Narrow" pitchFamily="34" charset="0"/>
                <a:cs typeface="Arial" charset="0"/>
              </a:rPr>
              <a:t>to </a:t>
            </a:r>
            <a:r>
              <a:rPr lang="cs-CZ" sz="1200" dirty="0" err="1">
                <a:latin typeface="Arial Narrow" pitchFamily="34" charset="0"/>
                <a:cs typeface="Arial" charset="0"/>
              </a:rPr>
              <a:t>main</a:t>
            </a:r>
            <a:r>
              <a:rPr lang="cs-CZ" sz="1200" dirty="0">
                <a:latin typeface="Arial Narrow" pitchFamily="34" charset="0"/>
                <a:cs typeface="Arial" charset="0"/>
              </a:rPr>
              <a:t> </a:t>
            </a:r>
            <a:r>
              <a:rPr lang="cs-CZ" sz="1200" dirty="0" err="1">
                <a:latin typeface="Arial Narrow" pitchFamily="34" charset="0"/>
                <a:cs typeface="Arial" charset="0"/>
              </a:rPr>
              <a:t>European</a:t>
            </a:r>
            <a:r>
              <a:rPr lang="cs-CZ" sz="1200" dirty="0">
                <a:latin typeface="Arial Narrow" pitchFamily="34" charset="0"/>
                <a:cs typeface="Arial" charset="0"/>
              </a:rPr>
              <a:t> </a:t>
            </a:r>
            <a:r>
              <a:rPr lang="cs-CZ" sz="1200" dirty="0" err="1">
                <a:latin typeface="Arial Narrow" pitchFamily="34" charset="0"/>
                <a:cs typeface="Arial" charset="0"/>
              </a:rPr>
              <a:t>countries</a:t>
            </a:r>
            <a:endParaRPr lang="en-US" sz="1200" dirty="0">
              <a:latin typeface="Arial Narrow" pitchFamily="34" charset="0"/>
              <a:cs typeface="Arial" charset="0"/>
            </a:endParaRP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en-US" sz="1200" dirty="0">
                <a:latin typeface="Arial Narrow" pitchFamily="34" charset="0"/>
                <a:cs typeface="Arial" charset="0"/>
              </a:rPr>
              <a:t>2011 </a:t>
            </a:r>
            <a:r>
              <a:rPr lang="cs-CZ" sz="1200" dirty="0">
                <a:latin typeface="Arial Narrow" pitchFamily="34" charset="0"/>
                <a:cs typeface="Arial" charset="0"/>
              </a:rPr>
              <a:t>-</a:t>
            </a:r>
            <a:r>
              <a:rPr lang="en-US" sz="1200" dirty="0">
                <a:latin typeface="Arial Narrow" pitchFamily="34" charset="0"/>
                <a:cs typeface="Arial" charset="0"/>
              </a:rPr>
              <a:t> </a:t>
            </a:r>
            <a:r>
              <a:rPr lang="en-US" sz="1200" b="1" dirty="0"/>
              <a:t>OPTOKON</a:t>
            </a:r>
            <a:r>
              <a:rPr lang="cs-CZ" sz="1200" b="1" dirty="0"/>
              <a:t> as </a:t>
            </a:r>
            <a:r>
              <a:rPr lang="en-US" sz="1200" b="1" dirty="0"/>
              <a:t>purely Czech company</a:t>
            </a:r>
            <a:r>
              <a:rPr lang="cs-CZ" sz="1200" b="1" dirty="0"/>
              <a:t> </a:t>
            </a:r>
            <a:r>
              <a:rPr lang="cs-CZ" sz="1200" dirty="0"/>
              <a:t>&amp; </a:t>
            </a:r>
            <a:r>
              <a:rPr lang="en-US" sz="1200" dirty="0"/>
              <a:t> </a:t>
            </a:r>
            <a:r>
              <a:rPr lang="en-US" sz="1200" dirty="0">
                <a:latin typeface="Arial Narrow" pitchFamily="34" charset="0"/>
                <a:cs typeface="Arial" charset="0"/>
              </a:rPr>
              <a:t>Expanding </a:t>
            </a:r>
            <a:r>
              <a:rPr lang="cs-CZ" sz="1200" dirty="0">
                <a:latin typeface="Arial Narrow" pitchFamily="34" charset="0"/>
                <a:cs typeface="Arial" charset="0"/>
              </a:rPr>
              <a:t>to </a:t>
            </a:r>
            <a:r>
              <a:rPr lang="cs-CZ" sz="1200" dirty="0" err="1">
                <a:latin typeface="Arial Narrow" pitchFamily="34" charset="0"/>
                <a:cs typeface="Arial" charset="0"/>
              </a:rPr>
              <a:t>Middle</a:t>
            </a:r>
            <a:r>
              <a:rPr lang="cs-CZ" sz="1200" dirty="0">
                <a:latin typeface="Arial Narrow" pitchFamily="34" charset="0"/>
                <a:cs typeface="Arial" charset="0"/>
              </a:rPr>
              <a:t> East</a:t>
            </a:r>
            <a:r>
              <a:rPr lang="en-US" sz="1200" b="1" dirty="0">
                <a:solidFill>
                  <a:srgbClr val="C00000"/>
                </a:solidFill>
                <a:latin typeface="Arial Narrow" pitchFamily="34" charset="0"/>
                <a:cs typeface="Arial" charset="0"/>
              </a:rPr>
              <a:t> </a:t>
            </a:r>
            <a:endParaRPr lang="cs-CZ" sz="1200" b="1" dirty="0">
              <a:solidFill>
                <a:srgbClr val="C00000"/>
              </a:solidFill>
              <a:latin typeface="Arial Narrow" pitchFamily="34" charset="0"/>
              <a:cs typeface="Arial" charset="0"/>
            </a:endParaRP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cs-CZ" sz="1200" b="1" dirty="0">
                <a:solidFill>
                  <a:srgbClr val="C00000"/>
                </a:solidFill>
                <a:latin typeface="Arial Narrow" pitchFamily="34" charset="0"/>
                <a:cs typeface="Arial" charset="0"/>
              </a:rPr>
              <a:t>2013 - Licence </a:t>
            </a:r>
            <a:r>
              <a:rPr lang="cs-CZ" sz="1200" dirty="0" err="1">
                <a:latin typeface="Arial Narrow" pitchFamily="34" charset="0"/>
                <a:cs typeface="Arial" charset="0"/>
              </a:rPr>
              <a:t>for</a:t>
            </a:r>
            <a:r>
              <a:rPr lang="cs-CZ" sz="1200" b="1" dirty="0">
                <a:solidFill>
                  <a:srgbClr val="C00000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cs-CZ" sz="1200" dirty="0">
                <a:latin typeface="Arial Narrow" pitchFamily="34" charset="0"/>
                <a:cs typeface="Arial" charset="0"/>
              </a:rPr>
              <a:t>transfer </a:t>
            </a:r>
            <a:r>
              <a:rPr lang="cs-CZ" sz="1200" dirty="0" err="1">
                <a:latin typeface="Arial Narrow" pitchFamily="34" charset="0"/>
                <a:cs typeface="Arial" charset="0"/>
              </a:rPr>
              <a:t>xPON</a:t>
            </a:r>
            <a:r>
              <a:rPr lang="cs-CZ" sz="1200" dirty="0">
                <a:latin typeface="Arial Narrow" pitchFamily="34" charset="0"/>
                <a:cs typeface="Arial" charset="0"/>
              </a:rPr>
              <a:t> </a:t>
            </a:r>
            <a:r>
              <a:rPr lang="cs-CZ" sz="1200" dirty="0" err="1">
                <a:latin typeface="Arial Narrow" pitchFamily="34" charset="0"/>
                <a:cs typeface="Arial" charset="0"/>
              </a:rPr>
              <a:t>technologies</a:t>
            </a:r>
            <a:r>
              <a:rPr lang="cs-CZ" sz="1200" dirty="0">
                <a:latin typeface="Arial Narrow" pitchFamily="34" charset="0"/>
                <a:cs typeface="Arial" charset="0"/>
              </a:rPr>
              <a:t> to OPTOKON</a:t>
            </a: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cs-CZ" sz="1200" dirty="0">
                <a:latin typeface="Arial Narrow" pitchFamily="34" charset="0"/>
                <a:cs typeface="Arial" charset="0"/>
              </a:rPr>
              <a:t>2015 - </a:t>
            </a:r>
            <a:r>
              <a:rPr lang="cs-CZ" sz="1200" dirty="0" err="1">
                <a:latin typeface="Arial Narrow" pitchFamily="34" charset="0"/>
                <a:cs typeface="Arial" charset="0"/>
              </a:rPr>
              <a:t>Expanding</a:t>
            </a:r>
            <a:r>
              <a:rPr lang="cs-CZ" sz="1200" dirty="0">
                <a:latin typeface="Arial Narrow" pitchFamily="34" charset="0"/>
                <a:cs typeface="Arial" charset="0"/>
              </a:rPr>
              <a:t> to </a:t>
            </a:r>
            <a:r>
              <a:rPr lang="cs-CZ" sz="1200" dirty="0" err="1">
                <a:latin typeface="Arial Narrow" pitchFamily="34" charset="0"/>
                <a:cs typeface="Arial" charset="0"/>
              </a:rPr>
              <a:t>Aisa-Pacific</a:t>
            </a:r>
            <a:r>
              <a:rPr lang="cs-CZ" sz="1200" dirty="0">
                <a:latin typeface="Arial Narrow" pitchFamily="34" charset="0"/>
                <a:cs typeface="Arial" charset="0"/>
              </a:rPr>
              <a:t> - </a:t>
            </a:r>
            <a:r>
              <a:rPr lang="en-US" sz="1200" dirty="0">
                <a:latin typeface="Arial Narrow" pitchFamily="34" charset="0"/>
                <a:cs typeface="Arial" charset="0"/>
              </a:rPr>
              <a:t>Established </a:t>
            </a:r>
            <a:r>
              <a:rPr lang="cs-CZ" sz="1200" b="1" dirty="0">
                <a:solidFill>
                  <a:srgbClr val="C00000"/>
                </a:solidFill>
                <a:latin typeface="Arial Narrow" pitchFamily="34" charset="0"/>
                <a:cs typeface="Arial" charset="0"/>
              </a:rPr>
              <a:t>OPTOKON </a:t>
            </a:r>
            <a:r>
              <a:rPr lang="cs-CZ" sz="1200" b="1" dirty="0" err="1">
                <a:solidFill>
                  <a:srgbClr val="C00000"/>
                </a:solidFill>
                <a:latin typeface="Arial Narrow" pitchFamily="34" charset="0"/>
                <a:cs typeface="Arial" charset="0"/>
              </a:rPr>
              <a:t>Malaysia</a:t>
            </a:r>
            <a:endParaRPr lang="cs-CZ" sz="1200" b="1" dirty="0">
              <a:solidFill>
                <a:srgbClr val="C00000"/>
              </a:solidFill>
              <a:latin typeface="Arial Narrow" pitchFamily="34" charset="0"/>
              <a:cs typeface="Arial" charset="0"/>
            </a:endParaRP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cs-CZ" sz="1200" dirty="0">
                <a:latin typeface="Arial Narrow" pitchFamily="34" charset="0"/>
                <a:cs typeface="Arial" charset="0"/>
              </a:rPr>
              <a:t>2015 - </a:t>
            </a:r>
            <a:r>
              <a:rPr lang="en-US" sz="1200" dirty="0">
                <a:latin typeface="Arial Narrow" pitchFamily="34" charset="0"/>
                <a:cs typeface="Arial" charset="0"/>
              </a:rPr>
              <a:t>Established</a:t>
            </a:r>
            <a:r>
              <a:rPr lang="cs-CZ" sz="1200" dirty="0">
                <a:latin typeface="Arial Narrow" pitchFamily="34" charset="0"/>
                <a:cs typeface="Arial" charset="0"/>
              </a:rPr>
              <a:t> </a:t>
            </a:r>
            <a:r>
              <a:rPr lang="cs-CZ" sz="1200" b="1" dirty="0">
                <a:solidFill>
                  <a:srgbClr val="C00000"/>
                </a:solidFill>
                <a:latin typeface="Arial Narrow" pitchFamily="34" charset="0"/>
                <a:cs typeface="Arial" charset="0"/>
              </a:rPr>
              <a:t>OPTOKON Kable </a:t>
            </a:r>
            <a:r>
              <a:rPr lang="cs-CZ" sz="1200" dirty="0">
                <a:latin typeface="Arial Narrow" pitchFamily="34" charset="0"/>
                <a:cs typeface="Arial" charset="0"/>
              </a:rPr>
              <a:t>– </a:t>
            </a:r>
            <a:r>
              <a:rPr lang="cs-CZ" sz="1200" dirty="0" err="1">
                <a:latin typeface="Arial Narrow" pitchFamily="34" charset="0"/>
                <a:cs typeface="Arial" charset="0"/>
              </a:rPr>
              <a:t>Expanding</a:t>
            </a:r>
            <a:r>
              <a:rPr lang="cs-CZ" sz="1200" dirty="0">
                <a:latin typeface="Arial Narrow" pitchFamily="34" charset="0"/>
                <a:cs typeface="Arial" charset="0"/>
              </a:rPr>
              <a:t> to fiber </a:t>
            </a:r>
            <a:r>
              <a:rPr lang="cs-CZ" sz="1200" dirty="0" err="1">
                <a:latin typeface="Arial Narrow" pitchFamily="34" charset="0"/>
                <a:cs typeface="Arial" charset="0"/>
              </a:rPr>
              <a:t>optic</a:t>
            </a:r>
            <a:r>
              <a:rPr lang="cs-CZ" sz="1200" dirty="0">
                <a:latin typeface="Arial Narrow" pitchFamily="34" charset="0"/>
                <a:cs typeface="Arial" charset="0"/>
              </a:rPr>
              <a:t> </a:t>
            </a:r>
            <a:r>
              <a:rPr lang="cs-CZ" sz="1200" dirty="0" err="1">
                <a:latin typeface="Arial Narrow" pitchFamily="34" charset="0"/>
                <a:cs typeface="Arial" charset="0"/>
              </a:rPr>
              <a:t>cable</a:t>
            </a:r>
            <a:r>
              <a:rPr lang="cs-CZ" sz="1200" dirty="0">
                <a:latin typeface="Arial Narrow" pitchFamily="34" charset="0"/>
                <a:cs typeface="Arial" charset="0"/>
              </a:rPr>
              <a:t> </a:t>
            </a:r>
            <a:r>
              <a:rPr lang="cs-CZ" sz="1200" dirty="0" err="1">
                <a:latin typeface="Arial Narrow" pitchFamily="34" charset="0"/>
                <a:cs typeface="Arial" charset="0"/>
              </a:rPr>
              <a:t>manufacturing</a:t>
            </a:r>
            <a:endParaRPr lang="cs-CZ" sz="1200" dirty="0">
              <a:latin typeface="Arial Narrow" pitchFamily="34" charset="0"/>
              <a:cs typeface="Arial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cs-CZ" sz="1200" dirty="0">
                <a:latin typeface="Arial Narrow" pitchFamily="34" charset="0"/>
                <a:cs typeface="Arial" charset="0"/>
              </a:rPr>
              <a:t>2015 - </a:t>
            </a:r>
            <a:r>
              <a:rPr lang="cs-CZ" sz="1200" b="1" dirty="0">
                <a:solidFill>
                  <a:srgbClr val="C00000"/>
                </a:solidFill>
                <a:latin typeface="Arial Narrow" pitchFamily="34" charset="0"/>
                <a:cs typeface="Arial" charset="0"/>
              </a:rPr>
              <a:t>AQAP 2110 </a:t>
            </a:r>
            <a:r>
              <a:rPr lang="en-US" sz="1200" dirty="0">
                <a:latin typeface="Arial Narrow" pitchFamily="34" charset="0"/>
                <a:cs typeface="Arial" charset="0"/>
              </a:rPr>
              <a:t>approved company</a:t>
            </a:r>
            <a:endParaRPr lang="cs-CZ" sz="1200" dirty="0">
              <a:latin typeface="Arial Narrow" pitchFamily="34" charset="0"/>
              <a:cs typeface="Arial" charset="0"/>
            </a:endParaRP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cs-CZ" sz="1200" dirty="0">
                <a:latin typeface="Arial Narrow" pitchFamily="34" charset="0"/>
                <a:cs typeface="Arial" charset="0"/>
              </a:rPr>
              <a:t>2016 - Set up </a:t>
            </a:r>
            <a:r>
              <a:rPr lang="cs-CZ" sz="1200" dirty="0" err="1">
                <a:latin typeface="Arial Narrow" pitchFamily="34" charset="0"/>
                <a:cs typeface="Arial" charset="0"/>
              </a:rPr>
              <a:t>of</a:t>
            </a:r>
            <a:r>
              <a:rPr lang="cs-CZ" sz="1200" dirty="0">
                <a:latin typeface="Arial Narrow" pitchFamily="34" charset="0"/>
                <a:cs typeface="Arial" charset="0"/>
              </a:rPr>
              <a:t> OPTOKON Calibration </a:t>
            </a:r>
            <a:r>
              <a:rPr lang="cs-CZ" sz="1200" dirty="0" err="1">
                <a:latin typeface="Arial Narrow" pitchFamily="34" charset="0"/>
                <a:cs typeface="Arial" charset="0"/>
              </a:rPr>
              <a:t>Laboratories</a:t>
            </a:r>
            <a:r>
              <a:rPr lang="cs-CZ" sz="1200" dirty="0">
                <a:latin typeface="Arial Narrow" pitchFamily="34" charset="0"/>
                <a:cs typeface="Arial" charset="0"/>
              </a:rPr>
              <a:t> in </a:t>
            </a:r>
            <a:r>
              <a:rPr lang="cs-CZ" sz="1200" dirty="0" err="1">
                <a:latin typeface="Arial Narrow" pitchFamily="34" charset="0"/>
                <a:cs typeface="Arial" charset="0"/>
              </a:rPr>
              <a:t>Kualu</a:t>
            </a:r>
            <a:r>
              <a:rPr lang="cs-CZ" sz="1200" dirty="0">
                <a:latin typeface="Arial Narrow" pitchFamily="34" charset="0"/>
                <a:cs typeface="Arial" charset="0"/>
              </a:rPr>
              <a:t> </a:t>
            </a:r>
            <a:r>
              <a:rPr lang="cs-CZ" sz="1200" dirty="0" err="1">
                <a:latin typeface="Arial Narrow" pitchFamily="34" charset="0"/>
                <a:cs typeface="Arial" charset="0"/>
              </a:rPr>
              <a:t>Lumpur</a:t>
            </a:r>
            <a:r>
              <a:rPr lang="cs-CZ" sz="1200" dirty="0">
                <a:latin typeface="Arial Narrow" pitchFamily="34" charset="0"/>
                <a:cs typeface="Arial" charset="0"/>
              </a:rPr>
              <a:t> &amp; </a:t>
            </a:r>
            <a:r>
              <a:rPr lang="cs-CZ" sz="1200" dirty="0" err="1">
                <a:latin typeface="Arial Narrow" pitchFamily="34" charset="0"/>
                <a:cs typeface="Arial" charset="0"/>
              </a:rPr>
              <a:t>Ipoh</a:t>
            </a:r>
            <a:r>
              <a:rPr lang="cs-CZ" sz="1200" dirty="0">
                <a:latin typeface="Arial Narrow" pitchFamily="34" charset="0"/>
                <a:cs typeface="Arial" charset="0"/>
              </a:rPr>
              <a:t> ; </a:t>
            </a:r>
            <a:r>
              <a:rPr lang="cs-CZ" sz="1200" dirty="0" err="1">
                <a:latin typeface="Arial Narrow" pitchFamily="34" charset="0"/>
                <a:cs typeface="Arial" charset="0"/>
              </a:rPr>
              <a:t>Malaysia</a:t>
            </a:r>
            <a:r>
              <a:rPr lang="cs-CZ" sz="1200" dirty="0">
                <a:latin typeface="Arial Narrow" pitchFamily="34" charset="0"/>
                <a:cs typeface="Arial" charset="0"/>
              </a:rPr>
              <a:t>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1200" i="1" dirty="0">
                <a:latin typeface="Arial Narrow" panose="020B0606020202030204" pitchFamily="34" charset="0"/>
                <a:cs typeface="Arial" charset="0"/>
              </a:rPr>
              <a:t>2018 - </a:t>
            </a:r>
            <a:r>
              <a:rPr lang="cs-CZ" sz="1200" b="1" u="sng" dirty="0">
                <a:solidFill>
                  <a:srgbClr val="C00000"/>
                </a:solidFill>
                <a:latin typeface="Arial Narrow" pitchFamily="34" charset="0"/>
                <a:cs typeface="Arial" charset="0"/>
              </a:rPr>
              <a:t>OPTOKON </a:t>
            </a:r>
            <a:r>
              <a:rPr lang="cs-CZ" sz="1200" b="1" u="sng" dirty="0" err="1">
                <a:solidFill>
                  <a:srgbClr val="C00000"/>
                </a:solidFill>
                <a:latin typeface="Arial Narrow" pitchFamily="34" charset="0"/>
                <a:cs typeface="Arial" charset="0"/>
              </a:rPr>
              <a:t>Testing</a:t>
            </a:r>
            <a:r>
              <a:rPr lang="cs-CZ" sz="1200" b="1" u="sng" dirty="0">
                <a:solidFill>
                  <a:srgbClr val="C00000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cs-CZ" sz="1200" b="1" u="sng" dirty="0" err="1">
                <a:solidFill>
                  <a:srgbClr val="C00000"/>
                </a:solidFill>
                <a:latin typeface="Arial Narrow" pitchFamily="34" charset="0"/>
                <a:cs typeface="Arial" charset="0"/>
              </a:rPr>
              <a:t>division</a:t>
            </a:r>
            <a:r>
              <a:rPr lang="cs-CZ" sz="1200" b="1" dirty="0">
                <a:latin typeface="Arial Narrow" pitchFamily="34" charset="0"/>
                <a:cs typeface="Arial" charset="0"/>
              </a:rPr>
              <a:t> </a:t>
            </a:r>
            <a:r>
              <a:rPr lang="en-US" sz="1200" i="1" dirty="0">
                <a:latin typeface="Arial Narrow" panose="020B0606020202030204" pitchFamily="34" charset="0"/>
                <a:cs typeface="Arial" charset="0"/>
              </a:rPr>
              <a:t>according to the standard</a:t>
            </a:r>
            <a:r>
              <a:rPr lang="cs-CZ" sz="1200" i="1" dirty="0">
                <a:latin typeface="Arial Narrow" panose="020B0606020202030204" pitchFamily="34" charset="0"/>
                <a:cs typeface="Arial" charset="0"/>
              </a:rPr>
              <a:t> </a:t>
            </a:r>
            <a:r>
              <a:rPr lang="en-US" sz="1200" i="1" dirty="0">
                <a:latin typeface="Arial Narrow" panose="020B0606020202030204" pitchFamily="34" charset="0"/>
                <a:cs typeface="Arial" charset="0"/>
              </a:rPr>
              <a:t>ČSN EN ISO/IEC 17025</a:t>
            </a:r>
            <a:endParaRPr lang="cs-CZ" sz="1200" i="1" dirty="0">
              <a:latin typeface="Arial Narrow" panose="020B0606020202030204" pitchFamily="34" charset="0"/>
              <a:cs typeface="Arial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cs-CZ" sz="1200" i="1" dirty="0">
                <a:latin typeface="Arial Narrow" panose="020B0606020202030204" pitchFamily="34" charset="0"/>
                <a:cs typeface="Arial" charset="0"/>
              </a:rPr>
              <a:t>2019 - </a:t>
            </a:r>
            <a:r>
              <a:rPr lang="cs-CZ" sz="1200" i="1" dirty="0" err="1">
                <a:latin typeface="Arial Narrow" panose="020B0606020202030204" pitchFamily="34" charset="0"/>
                <a:cs typeface="Arial" charset="0"/>
              </a:rPr>
              <a:t>Opening</a:t>
            </a:r>
            <a:r>
              <a:rPr lang="cs-CZ" sz="1200" i="1" dirty="0">
                <a:latin typeface="Arial Narrow" panose="020B0606020202030204" pitchFamily="34" charset="0"/>
                <a:cs typeface="Arial" charset="0"/>
              </a:rPr>
              <a:t> OPTOKON </a:t>
            </a:r>
            <a:r>
              <a:rPr lang="cs-CZ" sz="1200" i="1" dirty="0" err="1">
                <a:latin typeface="Arial Narrow" panose="020B0606020202030204" pitchFamily="34" charset="0"/>
                <a:cs typeface="Arial" charset="0"/>
              </a:rPr>
              <a:t>Turkey</a:t>
            </a:r>
            <a:r>
              <a:rPr lang="cs-CZ" sz="1200" i="1" dirty="0">
                <a:latin typeface="Arial Narrow" panose="020B0606020202030204" pitchFamily="34" charset="0"/>
                <a:cs typeface="Arial" charset="0"/>
              </a:rPr>
              <a:t> </a:t>
            </a:r>
            <a:r>
              <a:rPr lang="en-GB" sz="1200" i="1" dirty="0">
                <a:latin typeface="Arial Narrow" panose="020B0606020202030204" pitchFamily="34" charset="0"/>
                <a:cs typeface="Arial" charset="0"/>
              </a:rPr>
              <a:t>office</a:t>
            </a:r>
            <a:endParaRPr lang="cs-CZ" sz="1200" i="1" dirty="0">
              <a:latin typeface="Arial Narrow" panose="020B0606020202030204" pitchFamily="34" charset="0"/>
              <a:cs typeface="Arial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cs-CZ" sz="1200" i="1" dirty="0">
                <a:latin typeface="Arial Narrow" panose="020B0606020202030204" pitchFamily="34" charset="0"/>
                <a:cs typeface="Arial" charset="0"/>
              </a:rPr>
              <a:t>2021 - </a:t>
            </a:r>
            <a:r>
              <a:rPr lang="cs-CZ" sz="1200" i="1" dirty="0" err="1">
                <a:latin typeface="Arial Narrow" panose="020B0606020202030204" pitchFamily="34" charset="0"/>
                <a:cs typeface="Arial" charset="0"/>
              </a:rPr>
              <a:t>Opening</a:t>
            </a:r>
            <a:r>
              <a:rPr lang="cs-CZ" sz="1200" i="1" dirty="0">
                <a:latin typeface="Arial Narrow" panose="020B0606020202030204" pitchFamily="34" charset="0"/>
                <a:cs typeface="Arial" charset="0"/>
              </a:rPr>
              <a:t> </a:t>
            </a:r>
            <a:r>
              <a:rPr lang="cs-CZ" sz="1200" b="1" i="1" dirty="0">
                <a:latin typeface="Arial Narrow" panose="020B0606020202030204" pitchFamily="34" charset="0"/>
                <a:cs typeface="Arial" charset="0"/>
              </a:rPr>
              <a:t>OPTOKON Elektronik Limited </a:t>
            </a:r>
            <a:r>
              <a:rPr lang="cs-CZ" sz="1200" b="1" i="1" dirty="0" err="1">
                <a:latin typeface="Arial Narrow" panose="020B0606020202030204" pitchFamily="34" charset="0"/>
                <a:cs typeface="Arial" charset="0"/>
              </a:rPr>
              <a:t>Şirketi</a:t>
            </a:r>
            <a:r>
              <a:rPr lang="en-GB" sz="1200" i="1" dirty="0">
                <a:latin typeface="Arial Narrow" panose="020B0606020202030204" pitchFamily="34" charset="0"/>
                <a:cs typeface="Arial" charset="0"/>
              </a:rPr>
              <a:t>, </a:t>
            </a:r>
            <a:r>
              <a:rPr lang="en-GB" sz="1200" i="1" dirty="0" err="1">
                <a:latin typeface="Arial Narrow" panose="020B0606020202030204" pitchFamily="34" charset="0"/>
                <a:cs typeface="Arial" charset="0"/>
              </a:rPr>
              <a:t>Turke</a:t>
            </a:r>
            <a:r>
              <a:rPr lang="cs-CZ" sz="1200" i="1" dirty="0">
                <a:latin typeface="Arial Narrow" panose="020B0606020202030204" pitchFamily="34" charset="0"/>
                <a:cs typeface="Arial" charset="0"/>
              </a:rPr>
              <a:t>y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1200" i="1" dirty="0">
                <a:latin typeface="Arial Narrow" panose="020B0606020202030204" pitchFamily="34" charset="0"/>
                <a:cs typeface="Arial" charset="0"/>
              </a:rPr>
              <a:t>2021 – New </a:t>
            </a:r>
            <a:r>
              <a:rPr lang="cs-CZ" sz="1200" b="1" i="1" dirty="0">
                <a:latin typeface="Arial Narrow" panose="020B0606020202030204" pitchFamily="34" charset="0"/>
                <a:cs typeface="Arial" charset="0"/>
              </a:rPr>
              <a:t>OptoNet</a:t>
            </a:r>
            <a:r>
              <a:rPr lang="cs-CZ" sz="1200" i="1" dirty="0">
                <a:latin typeface="Arial Narrow" panose="020B0606020202030204" pitchFamily="34" charset="0"/>
                <a:cs typeface="Arial" charset="0"/>
              </a:rPr>
              <a:t> </a:t>
            </a:r>
            <a:r>
              <a:rPr lang="cs-CZ" sz="1200" b="1" i="1" dirty="0">
                <a:latin typeface="Arial Narrow" panose="020B0606020202030204" pitchFamily="34" charset="0"/>
                <a:cs typeface="Arial" charset="0"/>
              </a:rPr>
              <a:t>Datové Centrum Vysočina </a:t>
            </a:r>
            <a:r>
              <a:rPr lang="cs-CZ" sz="1200" i="1" dirty="0">
                <a:latin typeface="Arial Narrow" panose="020B0606020202030204" pitchFamily="34" charset="0"/>
                <a:cs typeface="Arial" charset="0"/>
              </a:rPr>
              <a:t>– </a:t>
            </a:r>
            <a:r>
              <a:rPr lang="cs-CZ" sz="1200" i="1" dirty="0" err="1">
                <a:latin typeface="Arial Narrow" panose="020B0606020202030204" pitchFamily="34" charset="0"/>
                <a:cs typeface="Arial" charset="0"/>
              </a:rPr>
              <a:t>Expanding</a:t>
            </a:r>
            <a:r>
              <a:rPr lang="cs-CZ" sz="1200" i="1" dirty="0">
                <a:latin typeface="Arial Narrow" panose="020B0606020202030204" pitchFamily="34" charset="0"/>
                <a:cs typeface="Arial" charset="0"/>
              </a:rPr>
              <a:t> data network </a:t>
            </a:r>
            <a:r>
              <a:rPr lang="cs-CZ" sz="1200" i="1" dirty="0" err="1">
                <a:latin typeface="Arial Narrow" panose="020B0606020202030204" pitchFamily="34" charset="0"/>
                <a:cs typeface="Arial" charset="0"/>
              </a:rPr>
              <a:t>services</a:t>
            </a:r>
            <a:r>
              <a:rPr lang="cs-CZ" sz="1200" i="1" dirty="0">
                <a:latin typeface="Arial Narrow" panose="020B0606020202030204" pitchFamily="34" charset="0"/>
                <a:cs typeface="Arial" charset="0"/>
              </a:rPr>
              <a:t>, </a:t>
            </a:r>
            <a:r>
              <a:rPr lang="cs-CZ" sz="1200" i="1" dirty="0" err="1">
                <a:latin typeface="Arial Narrow" panose="020B0606020202030204" pitchFamily="34" charset="0"/>
                <a:cs typeface="Arial" charset="0"/>
              </a:rPr>
              <a:t>Meet</a:t>
            </a:r>
            <a:r>
              <a:rPr lang="cs-CZ" sz="1200" i="1" dirty="0">
                <a:latin typeface="Arial Narrow" panose="020B0606020202030204" pitchFamily="34" charset="0"/>
                <a:cs typeface="Arial" charset="0"/>
              </a:rPr>
              <a:t> </a:t>
            </a:r>
            <a:r>
              <a:rPr lang="cs-CZ" sz="1200" i="1" dirty="0" err="1">
                <a:latin typeface="Arial Narrow" panose="020B0606020202030204" pitchFamily="34" charset="0"/>
                <a:cs typeface="Arial" charset="0"/>
              </a:rPr>
              <a:t>Tier</a:t>
            </a:r>
            <a:r>
              <a:rPr lang="cs-CZ" sz="1200" i="1" dirty="0">
                <a:latin typeface="Arial Narrow" panose="020B0606020202030204" pitchFamily="34" charset="0"/>
                <a:cs typeface="Arial" charset="0"/>
              </a:rPr>
              <a:t> 4 </a:t>
            </a:r>
            <a:r>
              <a:rPr lang="cs-CZ" sz="1200" i="1" dirty="0" err="1">
                <a:latin typeface="Arial Narrow" panose="020B0606020202030204" pitchFamily="34" charset="0"/>
                <a:cs typeface="Arial" charset="0"/>
              </a:rPr>
              <a:t>Certification</a:t>
            </a:r>
            <a:r>
              <a:rPr lang="cs-CZ" sz="1200" i="1" dirty="0">
                <a:latin typeface="Arial Narrow" panose="020B0606020202030204" pitchFamily="34" charset="0"/>
                <a:cs typeface="Arial" charset="0"/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endParaRPr lang="cs-CZ" sz="1200" i="1" dirty="0">
              <a:latin typeface="Arial Narrow" panose="020B0606020202030204" pitchFamily="34" charset="0"/>
              <a:cs typeface="Arial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cs-CZ" sz="1050" i="1" dirty="0">
              <a:latin typeface="Arial Narrow" panose="020B0606020202030204" pitchFamily="34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4731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Návrhy Grafiky\Plakaty\2022\OPTOKON Group 2022-100x70 kop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771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1366" y="1853267"/>
            <a:ext cx="8902634" cy="468153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Arial Narrow" panose="020B0606020202030204" pitchFamily="34" charset="0"/>
              </a:rPr>
              <a:t>DC </a:t>
            </a:r>
            <a:r>
              <a:rPr lang="en-US" sz="2400" b="1" dirty="0" err="1">
                <a:latin typeface="Arial Narrow" panose="020B0606020202030204" pitchFamily="34" charset="0"/>
              </a:rPr>
              <a:t>Vysočina</a:t>
            </a:r>
            <a:r>
              <a:rPr lang="en-US" sz="2400" b="1" dirty="0">
                <a:latin typeface="Arial Narrow" panose="020B0606020202030204" pitchFamily="34" charset="0"/>
              </a:rPr>
              <a:t> – data</a:t>
            </a:r>
            <a:r>
              <a:rPr lang="cs-CZ" sz="2400" b="1" dirty="0">
                <a:latin typeface="Arial Narrow" panose="020B0606020202030204" pitchFamily="34" charset="0"/>
              </a:rPr>
              <a:t> </a:t>
            </a:r>
            <a:r>
              <a:rPr lang="en-US" sz="2400" b="1" dirty="0">
                <a:latin typeface="Arial Narrow" panose="020B0606020202030204" pitchFamily="34" charset="0"/>
              </a:rPr>
              <a:t>cent</a:t>
            </a:r>
            <a:r>
              <a:rPr lang="cs-CZ" sz="2400" b="1" dirty="0" err="1">
                <a:latin typeface="Arial Narrow" panose="020B0606020202030204" pitchFamily="34" charset="0"/>
              </a:rPr>
              <a:t>er</a:t>
            </a:r>
            <a:r>
              <a:rPr lang="en-US" sz="2400" b="1" dirty="0">
                <a:latin typeface="Arial Narrow" panose="020B0606020202030204" pitchFamily="34" charset="0"/>
              </a:rPr>
              <a:t> with specialization</a:t>
            </a:r>
            <a:r>
              <a:rPr lang="cs-CZ" sz="2400" b="1" dirty="0">
                <a:latin typeface="Arial Narrow" panose="020B0606020202030204" pitchFamily="34" charset="0"/>
              </a:rPr>
              <a:t> on</a:t>
            </a:r>
            <a:endParaRPr lang="en-US" sz="2400" b="1" dirty="0">
              <a:latin typeface="Arial Narrow" panose="020B0606020202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 Narrow" panose="020B0606020202030204" pitchFamily="34" charset="0"/>
              </a:rPr>
              <a:t>…provisioning of security technologies and complex solutions as a service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 Narrow" panose="020B0606020202030204" pitchFamily="34" charset="0"/>
              </a:rPr>
              <a:t>…demonstration environment of new technologies</a:t>
            </a:r>
            <a:r>
              <a:rPr lang="cs-CZ" sz="2400" dirty="0">
                <a:latin typeface="Arial Narrow" panose="020B0606020202030204" pitchFamily="34" charset="0"/>
              </a:rPr>
              <a:t> and </a:t>
            </a:r>
            <a:r>
              <a:rPr lang="cs-CZ" sz="2400" dirty="0" err="1">
                <a:latin typeface="Arial Narrow" panose="020B0606020202030204" pitchFamily="34" charset="0"/>
              </a:rPr>
              <a:t>services</a:t>
            </a:r>
            <a:endParaRPr lang="en-US" sz="2400" dirty="0">
              <a:latin typeface="Arial Narrow" panose="020B0606020202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 Narrow" panose="020B0606020202030204" pitchFamily="34" charset="0"/>
              </a:rPr>
              <a:t>…regional education and expert meeting center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altLang="cs-CZ" sz="2800" dirty="0">
              <a:latin typeface="Arial Narrow" pitchFamily="34" charset="0"/>
            </a:endParaRPr>
          </a:p>
          <a:p>
            <a:pPr marL="400050" lvl="1" indent="0"/>
            <a:endParaRPr lang="cs-CZ" altLang="cs-CZ" sz="2400" dirty="0">
              <a:latin typeface="Arial Narrow" pitchFamily="34" charset="0"/>
            </a:endParaRPr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cs-CZ" altLang="cs-CZ" sz="2400" dirty="0">
              <a:latin typeface="Arial Narrow" pitchFamily="34" charset="0"/>
            </a:endParaRPr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cs-CZ" altLang="cs-CZ" sz="2400" dirty="0">
              <a:latin typeface="Arial Narrow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altLang="cs-CZ" sz="2400" dirty="0">
              <a:latin typeface="Arial Narrow" pitchFamily="34" charset="0"/>
              <a:cs typeface="Arial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altLang="cs-CZ" sz="2400" dirty="0">
              <a:latin typeface="Arial Narrow" pitchFamily="34" charset="0"/>
              <a:cs typeface="Arial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altLang="cs-CZ" sz="2400" dirty="0">
              <a:latin typeface="Arial Narrow" pitchFamily="34" charset="0"/>
              <a:cs typeface="Arial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altLang="cs-CZ" sz="2400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1" name="TextovéPole 5">
            <a:extLst>
              <a:ext uri="{FF2B5EF4-FFF2-40B4-BE49-F238E27FC236}">
                <a16:creationId xmlns:a16="http://schemas.microsoft.com/office/drawing/2014/main" id="{FA1E5F96-710C-EA0E-1D4F-0365ED3EF1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591" y="333375"/>
            <a:ext cx="69060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rtlCol="0" anchor="ctr">
            <a:spAutoFit/>
          </a:bodyPr>
          <a:lstStyle>
            <a:lvl1pPr algn="ctr">
              <a:spcBef>
                <a:spcPct val="0"/>
              </a:spcBef>
              <a:buNone/>
              <a:defRPr sz="3200" b="1">
                <a:solidFill>
                  <a:srgbClr val="0070C0"/>
                </a:solidFill>
                <a:latin typeface="Bassoon" pitchFamily="2" charset="0"/>
              </a:defRPr>
            </a:lvl1pPr>
          </a:lstStyle>
          <a:p>
            <a:r>
              <a:rPr lang="en-US" dirty="0"/>
              <a:t>The key OPTOKON security challenges…</a:t>
            </a:r>
          </a:p>
        </p:txBody>
      </p:sp>
      <p:pic>
        <p:nvPicPr>
          <p:cNvPr id="2" name="Picture 2" descr="H:\FOTO\!2021\2021-06-17 - OptoNet\export\Export\IMG_5546-HDR.jpg">
            <a:extLst>
              <a:ext uri="{FF2B5EF4-FFF2-40B4-BE49-F238E27FC236}">
                <a16:creationId xmlns:a16="http://schemas.microsoft.com/office/drawing/2014/main" id="{CC825850-1C74-E96B-8721-55326A588D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51"/>
          <a:stretch/>
        </p:blipFill>
        <p:spPr bwMode="auto">
          <a:xfrm>
            <a:off x="493306" y="4581128"/>
            <a:ext cx="2727600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Template_europe_map.png" descr="Template_europe_map.png">
            <a:extLst>
              <a:ext uri="{FF2B5EF4-FFF2-40B4-BE49-F238E27FC236}">
                <a16:creationId xmlns:a16="http://schemas.microsoft.com/office/drawing/2014/main" id="{F7FF77BC-2436-F824-25F1-B988DAACE1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2846" y="4581128"/>
            <a:ext cx="3238020" cy="1656184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5" name="Obrázek 4" descr="Obsah obrázku elektronika&#10;&#10;Popis byl vytvořen automaticky">
            <a:extLst>
              <a:ext uri="{FF2B5EF4-FFF2-40B4-BE49-F238E27FC236}">
                <a16:creationId xmlns:a16="http://schemas.microsoft.com/office/drawing/2014/main" id="{2CC43250-E6E4-54E6-F92B-754AB62CFE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295" y="3933056"/>
            <a:ext cx="2256708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706496"/>
      </p:ext>
    </p:extLst>
  </p:cSld>
  <p:clrMapOvr>
    <a:masterClrMapping/>
  </p:clrMapOvr>
  <p:transition advTm="12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323851" y="3789040"/>
            <a:ext cx="4104134" cy="2773102"/>
          </a:xfrm>
        </p:spPr>
        <p:txBody>
          <a:bodyPr/>
          <a:lstStyle/>
          <a:p>
            <a:pPr>
              <a:buFontTx/>
              <a:buNone/>
            </a:pPr>
            <a:r>
              <a:rPr lang="cs-CZ" altLang="cs-CZ" sz="2000" b="1" dirty="0" err="1">
                <a:latin typeface="Arial" pitchFamily="34" charset="0"/>
                <a:cs typeface="Arial" pitchFamily="34" charset="0"/>
              </a:rPr>
              <a:t>OPTOKON</a:t>
            </a:r>
            <a:r>
              <a:rPr lang="cs-CZ" altLang="cs-CZ" sz="2000" b="1" dirty="0">
                <a:latin typeface="Arial" pitchFamily="34" charset="0"/>
                <a:cs typeface="Arial" pitchFamily="34" charset="0"/>
              </a:rPr>
              <a:t>, a.s.</a:t>
            </a:r>
          </a:p>
          <a:p>
            <a:pPr lvl="1">
              <a:buFontTx/>
              <a:buNone/>
            </a:pPr>
            <a:r>
              <a:rPr lang="cs-CZ" altLang="cs-CZ" sz="1800" dirty="0">
                <a:latin typeface="Arial" pitchFamily="34" charset="0"/>
                <a:cs typeface="Arial" pitchFamily="34" charset="0"/>
              </a:rPr>
              <a:t>Červený Kříž 250</a:t>
            </a:r>
          </a:p>
          <a:p>
            <a:pPr lvl="1">
              <a:buFontTx/>
              <a:buNone/>
            </a:pPr>
            <a:r>
              <a:rPr lang="cs-CZ" altLang="cs-CZ" sz="1800" dirty="0">
                <a:latin typeface="Arial" pitchFamily="34" charset="0"/>
                <a:cs typeface="Arial" pitchFamily="34" charset="0"/>
              </a:rPr>
              <a:t>586 01 Jihlava, Czech Republic	</a:t>
            </a:r>
          </a:p>
          <a:p>
            <a:pPr lvl="1">
              <a:buFontTx/>
              <a:buNone/>
            </a:pPr>
            <a:r>
              <a:rPr lang="cs-CZ" altLang="cs-CZ" sz="1800" dirty="0">
                <a:latin typeface="Arial" pitchFamily="34" charset="0"/>
                <a:cs typeface="Arial" pitchFamily="34" charset="0"/>
              </a:rPr>
              <a:t>tel. +420 564 040 111</a:t>
            </a:r>
          </a:p>
          <a:p>
            <a:pPr lvl="1">
              <a:buFontTx/>
              <a:buNone/>
            </a:pPr>
            <a:r>
              <a:rPr lang="cs-CZ" altLang="cs-CZ" sz="1800" dirty="0">
                <a:latin typeface="Arial" pitchFamily="34" charset="0"/>
                <a:cs typeface="Arial" pitchFamily="34" charset="0"/>
              </a:rPr>
              <a:t>fax +420 564 040 134</a:t>
            </a:r>
          </a:p>
          <a:p>
            <a:pPr lvl="1">
              <a:buFontTx/>
              <a:buNone/>
            </a:pPr>
            <a:r>
              <a:rPr lang="cs-CZ" altLang="cs-CZ" sz="18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OPTOKON@OPTOKON.COM</a:t>
            </a:r>
            <a:endParaRPr lang="cs-CZ" altLang="cs-CZ" sz="18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Tx/>
              <a:buNone/>
            </a:pPr>
            <a:r>
              <a:rPr lang="cs-CZ" altLang="cs-CZ" sz="18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  <a:hlinkClick r:id="rId3"/>
              </a:rPr>
              <a:t>WWW.OPTOKON.COM</a:t>
            </a:r>
            <a:endParaRPr lang="cs-CZ" altLang="cs-CZ" sz="18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Tx/>
              <a:buNone/>
            </a:pPr>
            <a:endParaRPr lang="cs-CZ" altLang="cs-CZ" sz="1800" dirty="0">
              <a:latin typeface="Arial" pitchFamily="34" charset="0"/>
              <a:cs typeface="Arial" pitchFamily="34" charset="0"/>
            </a:endParaRPr>
          </a:p>
          <a:p>
            <a:pPr lvl="1">
              <a:buFontTx/>
              <a:buNone/>
            </a:pPr>
            <a:endParaRPr lang="cs-CZ" altLang="cs-CZ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2227" name="Picture 3" descr="Czech 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592" y="3861048"/>
            <a:ext cx="3671888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1"/>
          <p:cNvSpPr txBox="1">
            <a:spLocks noChangeArrowheads="1"/>
          </p:cNvSpPr>
          <p:nvPr/>
        </p:nvSpPr>
        <p:spPr bwMode="auto">
          <a:xfrm>
            <a:off x="0" y="764704"/>
            <a:ext cx="9144000" cy="2135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ts val="8500"/>
              </a:lnSpc>
            </a:pPr>
            <a:r>
              <a:rPr lang="en-US" altLang="cs-CZ" sz="4000" b="1" dirty="0">
                <a:solidFill>
                  <a:srgbClr val="0070C0"/>
                </a:solidFill>
                <a:latin typeface="Bassoon" pitchFamily="2" charset="0"/>
              </a:rPr>
              <a:t>…live demonstration and more information in the foyer</a:t>
            </a:r>
            <a:r>
              <a:rPr lang="cs-CZ" altLang="cs-CZ" sz="4000" b="1" dirty="0">
                <a:solidFill>
                  <a:srgbClr val="0070C0"/>
                </a:solidFill>
                <a:latin typeface="Bassoon" pitchFamily="2" charset="0"/>
              </a:rPr>
              <a:t>…</a:t>
            </a:r>
            <a:endParaRPr lang="en-US" altLang="cs-CZ" sz="4000" b="1" dirty="0">
              <a:solidFill>
                <a:srgbClr val="0070C0"/>
              </a:solidFill>
              <a:latin typeface="Bassoo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30460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1|1.4|1.7|1.5|1.3|1.4|1.3"/>
</p:tagLst>
</file>

<file path=ppt/theme/theme1.xml><?xml version="1.0" encoding="utf-8"?>
<a:theme xmlns:a="http://schemas.openxmlformats.org/drawingml/2006/main" name="Motiv systému Office">
  <a:themeElements>
    <a:clrScheme name="Motiv systém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ystému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Motiv systém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27160</TotalTime>
  <Words>328</Words>
  <Application>Microsoft Office PowerPoint</Application>
  <PresentationFormat>Předvádění na obrazovce (4:3)</PresentationFormat>
  <Paragraphs>43</Paragraphs>
  <Slides>5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10" baseType="lpstr">
      <vt:lpstr>Arial</vt:lpstr>
      <vt:lpstr>Arial Narrow</vt:lpstr>
      <vt:lpstr>Bassoon</vt:lpstr>
      <vt:lpstr>Times New Roman</vt:lpstr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Optická vlákna  a jejich využití</dc:title>
  <dc:creator>Petr Růna</dc:creator>
  <cp:lastModifiedBy>Tomas Muller</cp:lastModifiedBy>
  <cp:revision>340</cp:revision>
  <cp:lastPrinted>2022-10-03T14:31:58Z</cp:lastPrinted>
  <dcterms:created xsi:type="dcterms:W3CDTF">2012-04-19T12:12:10Z</dcterms:created>
  <dcterms:modified xsi:type="dcterms:W3CDTF">2022-10-05T12:28:23Z</dcterms:modified>
</cp:coreProperties>
</file>